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10223500" cy="7072313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74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7" autoAdjust="0"/>
    <p:restoredTop sz="92130" autoAdjust="0"/>
  </p:normalViewPr>
  <p:slideViewPr>
    <p:cSldViewPr>
      <p:cViewPr varScale="1">
        <p:scale>
          <a:sx n="61" d="100"/>
          <a:sy n="61" d="100"/>
        </p:scale>
        <p:origin x="1576" y="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14" d="100"/>
          <a:sy n="114" d="100"/>
        </p:scale>
        <p:origin x="208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429420" cy="353945"/>
          </a:xfrm>
          <a:prstGeom prst="rect">
            <a:avLst/>
          </a:prstGeom>
        </p:spPr>
        <p:txBody>
          <a:bodyPr vert="horz" lIns="94476" tIns="47238" rIns="94476" bIns="47238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5790808" y="1"/>
            <a:ext cx="4431056" cy="353945"/>
          </a:xfrm>
          <a:prstGeom prst="rect">
            <a:avLst/>
          </a:prstGeom>
        </p:spPr>
        <p:txBody>
          <a:bodyPr vert="horz" lIns="94476" tIns="47238" rIns="94476" bIns="47238" rtlCol="0"/>
          <a:lstStyle>
            <a:lvl1pPr algn="r">
              <a:defRPr sz="1200"/>
            </a:lvl1pPr>
          </a:lstStyle>
          <a:p>
            <a:fld id="{3DCD9688-B28F-4B79-AF12-B8C2C44E9B52}" type="datetimeFigureOut">
              <a:rPr lang="ca-ES" smtClean="0"/>
              <a:t>12/9/2025</a:t>
            </a:fld>
            <a:endParaRPr lang="ca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" y="6718369"/>
            <a:ext cx="4429420" cy="353944"/>
          </a:xfrm>
          <a:prstGeom prst="rect">
            <a:avLst/>
          </a:prstGeom>
        </p:spPr>
        <p:txBody>
          <a:bodyPr vert="horz" lIns="94476" tIns="47238" rIns="94476" bIns="47238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5790808" y="6718369"/>
            <a:ext cx="4431056" cy="353944"/>
          </a:xfrm>
          <a:prstGeom prst="rect">
            <a:avLst/>
          </a:prstGeom>
        </p:spPr>
        <p:txBody>
          <a:bodyPr vert="horz" lIns="94476" tIns="47238" rIns="94476" bIns="47238" rtlCol="0" anchor="b"/>
          <a:lstStyle>
            <a:lvl1pPr algn="r">
              <a:defRPr sz="1200"/>
            </a:lvl1pPr>
          </a:lstStyle>
          <a:p>
            <a:fld id="{74D41BBA-C219-4F79-86A6-B231EE9E86CB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6094680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430713" cy="354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791200" y="0"/>
            <a:ext cx="4430713" cy="354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8F5E18-F9F7-4C62-8D61-3607D463DEC7}" type="datetimeFigureOut">
              <a:rPr lang="ca-ES" smtClean="0"/>
              <a:t>12/9/2025</a:t>
            </a:fld>
            <a:endParaRPr lang="ca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521075" y="884238"/>
            <a:ext cx="3181350" cy="23860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1022350" y="3403600"/>
            <a:ext cx="8178800" cy="27844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718300"/>
            <a:ext cx="4430713" cy="3540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791200" y="6718300"/>
            <a:ext cx="4430713" cy="3540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A91B29-A794-4CC1-BEDE-F084D45C2909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977392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A91B29-A794-4CC1-BEDE-F084D45C2909}" type="slidenum">
              <a:rPr lang="ca-ES" smtClean="0"/>
              <a:t>2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919462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9/12/2025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9/12/2025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10869" y="185369"/>
            <a:ext cx="7522260" cy="360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1970" y="952262"/>
            <a:ext cx="8100059" cy="14895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50000"/>
              </a:lnSpc>
              <a:spcBef>
                <a:spcPts val="95"/>
              </a:spcBef>
            </a:pPr>
            <a:br>
              <a:rPr lang="it-IT" sz="2400" spc="-160" dirty="0">
                <a:solidFill>
                  <a:srgbClr val="40749B"/>
                </a:solidFill>
              </a:rPr>
            </a:br>
            <a:endParaRPr lang="it-IT" sz="4000" spc="-160" dirty="0">
              <a:solidFill>
                <a:srgbClr val="FF0000"/>
              </a:solidFill>
            </a:endParaRPr>
          </a:p>
        </p:txBody>
      </p:sp>
      <p:pic>
        <p:nvPicPr>
          <p:cNvPr id="11" name="Imatg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6115103"/>
            <a:ext cx="1591056" cy="546807"/>
          </a:xfrm>
          <a:prstGeom prst="rect">
            <a:avLst/>
          </a:prstGeom>
        </p:spPr>
      </p:pic>
      <p:sp>
        <p:nvSpPr>
          <p:cNvPr id="16" name="Rectángulo 15"/>
          <p:cNvSpPr/>
          <p:nvPr/>
        </p:nvSpPr>
        <p:spPr>
          <a:xfrm>
            <a:off x="-228600" y="-1"/>
            <a:ext cx="9601200" cy="257953"/>
          </a:xfrm>
          <a:prstGeom prst="rect">
            <a:avLst/>
          </a:prstGeom>
          <a:solidFill>
            <a:srgbClr val="40749B"/>
          </a:solidFill>
          <a:ln>
            <a:solidFill>
              <a:srgbClr val="4074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>
              <a:ln>
                <a:solidFill>
                  <a:srgbClr val="40749B"/>
                </a:solidFill>
              </a:ln>
              <a:noFill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-331740" y="6778756"/>
            <a:ext cx="9601200" cy="25795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>
              <a:ln>
                <a:solidFill>
                  <a:srgbClr val="40749B"/>
                </a:solidFill>
              </a:ln>
              <a:noFill/>
            </a:endParaRPr>
          </a:p>
        </p:txBody>
      </p:sp>
      <p:sp>
        <p:nvSpPr>
          <p:cNvPr id="13" name="object 5"/>
          <p:cNvSpPr txBox="1"/>
          <p:nvPr/>
        </p:nvSpPr>
        <p:spPr>
          <a:xfrm>
            <a:off x="4758815" y="571573"/>
            <a:ext cx="4004185" cy="5326458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ca-ES" b="1" dirty="0">
                <a:solidFill>
                  <a:srgbClr val="F397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Presentació</a:t>
            </a:r>
          </a:p>
          <a:p>
            <a:r>
              <a:rPr lang="ca-E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intimitat i la confidencialitat de les dades de les persones ateses en l’àmbit sanitari són principis fonamentals que garanteixen el respecte a la dignitat i els drets dels pacients.</a:t>
            </a:r>
          </a:p>
          <a:p>
            <a:endParaRPr lang="ca-E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a-E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Tant </a:t>
            </a:r>
            <a:r>
              <a:rPr lang="ca-ES" sz="1000" dirty="0">
                <a:latin typeface="Arial" panose="020B0604020202020204" pitchFamily="34" charset="0"/>
                <a:cs typeface="Arial" panose="020B0604020202020204" pitchFamily="34" charset="0"/>
              </a:rPr>
              <a:t>el respecte com l’atenció formen part del nucli assistencial de la relació amb el pacient, que a més del protagonisme (del pacient concret) abasten el seu context familiar i social. No es poden banalitzar aquests drets bàsics i cal respectar sempre la dignitat i personalitat de la persona malalta tant des de la seva vulnerabilitat o fragilitat com de la seva i situació peremptòria i deliberativa amb ella mateixa i el seu entorn relacional.</a:t>
            </a:r>
          </a:p>
          <a:p>
            <a:endParaRPr lang="ca-E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a-E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la pràctica clínica, protegir la privadesa de la informació personal i mèdica no només és un imperatiu ètic, sinó també un requisit legal essencial. L’accés restringit a les dades confidencials salvaguarda la confiança del pacient en el sistema sanitari i fomenta una relació terapèutica basada en la transparència i el respecte. La divulgació no autoritzada d’informació pot causar dany emocional, estigmatització o discriminació.</a:t>
            </a:r>
          </a:p>
          <a:p>
            <a:endParaRPr lang="ca-E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a-E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ca-ES" sz="1000" dirty="0">
                <a:latin typeface="Arial" panose="020B0604020202020204" pitchFamily="34" charset="0"/>
                <a:cs typeface="Arial" panose="020B0604020202020204" pitchFamily="34" charset="0"/>
              </a:rPr>
              <a:t>un context d’avenços tecnològics i la mateixa digitalització dels registres mèdics, és crucial implementar mesures adequades per protegir la informació dels pacients i garantir-ne que la seva intimitat sigui preservada, respectant sempre els principis d’autonomia i justícia en tot moment. La intimitat, per tant, representa el més nuclear de l'ésser humà, i ha de ser protegida.</a:t>
            </a:r>
          </a:p>
          <a:p>
            <a:endParaRPr lang="ca-E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a-E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oblidem, com va deixar dit el Dr. Jordi Gol i </a:t>
            </a:r>
            <a:r>
              <a:rPr lang="ca-ES" sz="1000" dirty="0" err="1">
                <a:latin typeface="Arial" panose="020B0604020202020204" pitchFamily="34" charset="0"/>
                <a:cs typeface="Arial" panose="020B0604020202020204" pitchFamily="34" charset="0"/>
              </a:rPr>
              <a:t>Gurina</a:t>
            </a:r>
            <a:r>
              <a:rPr lang="ca-ES" sz="1000" dirty="0">
                <a:latin typeface="Arial" panose="020B0604020202020204" pitchFamily="34" charset="0"/>
                <a:cs typeface="Arial" panose="020B0604020202020204" pitchFamily="34" charset="0"/>
              </a:rPr>
              <a:t>, metge de persones, mestre de molts i apassionat per la medicina, la salut i el país: “La medicina ha de ser científica, crítica, integrada i al servei de l’home”.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22" b="14104"/>
          <a:stretch/>
        </p:blipFill>
        <p:spPr>
          <a:xfrm>
            <a:off x="144945" y="538377"/>
            <a:ext cx="4323915" cy="471987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929301" y="152400"/>
            <a:ext cx="3886200" cy="4067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endParaRPr lang="ca-ES" sz="1400" b="1" dirty="0">
              <a:solidFill>
                <a:srgbClr val="F397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50000"/>
              </a:lnSpc>
              <a:spcBef>
                <a:spcPts val="5"/>
              </a:spcBef>
              <a:spcAft>
                <a:spcPts val="600"/>
              </a:spcAft>
            </a:pPr>
            <a:endParaRPr lang="ca-E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50000"/>
              </a:lnSpc>
              <a:spcBef>
                <a:spcPts val="5"/>
              </a:spcBef>
              <a:spcAft>
                <a:spcPts val="600"/>
              </a:spcAft>
            </a:pPr>
            <a:r>
              <a:rPr lang="ca-ES" sz="1000" b="1" dirty="0">
                <a:latin typeface="Arial" panose="020B0604020202020204" pitchFamily="34" charset="0"/>
                <a:cs typeface="Arial" panose="020B0604020202020204" pitchFamily="34" charset="0"/>
              </a:rPr>
              <a:t>Ponents: </a:t>
            </a:r>
          </a:p>
          <a:p>
            <a:pPr marL="184150" indent="-171450">
              <a:lnSpc>
                <a:spcPct val="15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a-ES" sz="1000" dirty="0">
                <a:latin typeface="Arial" panose="020B0604020202020204" pitchFamily="34" charset="0"/>
                <a:cs typeface="Arial" panose="020B0604020202020204" pitchFamily="34" charset="0"/>
              </a:rPr>
              <a:t>Ester Fernández, metgessa cirurgiana toràcica, responsable de la Implantació ARGOS. CSdM.</a:t>
            </a:r>
          </a:p>
          <a:p>
            <a:pPr marL="184150" indent="-171450">
              <a:lnSpc>
                <a:spcPct val="15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a-ES" sz="1000" dirty="0">
                <a:latin typeface="Arial" panose="020B0604020202020204" pitchFamily="34" charset="0"/>
                <a:cs typeface="Arial" panose="020B0604020202020204" pitchFamily="34" charset="0"/>
              </a:rPr>
              <a:t> Nuria Rubí, infermera referent de Seguretat de Pacients. CSdM.</a:t>
            </a:r>
          </a:p>
          <a:p>
            <a:pPr marL="184150" indent="-171450">
              <a:lnSpc>
                <a:spcPct val="15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a-ES" sz="1000" dirty="0">
                <a:latin typeface="Arial" panose="020B0604020202020204" pitchFamily="34" charset="0"/>
                <a:cs typeface="Arial" panose="020B0604020202020204" pitchFamily="34" charset="0"/>
              </a:rPr>
              <a:t>Xus </a:t>
            </a:r>
            <a:r>
              <a:rPr lang="ca-ES" sz="1000" dirty="0" err="1">
                <a:latin typeface="Arial" panose="020B0604020202020204" pitchFamily="34" charset="0"/>
                <a:cs typeface="Arial" panose="020B0604020202020204" pitchFamily="34" charset="0"/>
              </a:rPr>
              <a:t>Cuairan</a:t>
            </a:r>
            <a:r>
              <a:rPr lang="ca-ES" sz="1000" dirty="0">
                <a:latin typeface="Arial" panose="020B0604020202020204" pitchFamily="34" charset="0"/>
                <a:cs typeface="Arial" panose="020B0604020202020204" pitchFamily="34" charset="0"/>
              </a:rPr>
              <a:t>, treballadora social del PADES. CSdM.</a:t>
            </a:r>
          </a:p>
          <a:p>
            <a:pPr marL="184150" indent="-171450">
              <a:lnSpc>
                <a:spcPct val="15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a-ES" sz="1000" dirty="0">
                <a:latin typeface="Arial" panose="020B0604020202020204" pitchFamily="34" charset="0"/>
                <a:cs typeface="Arial" panose="020B0604020202020204" pitchFamily="34" charset="0"/>
              </a:rPr>
              <a:t>Itziar </a:t>
            </a:r>
            <a:r>
              <a:rPr lang="ca-ES" sz="1000" dirty="0" err="1">
                <a:latin typeface="Arial" panose="020B0604020202020204" pitchFamily="34" charset="0"/>
                <a:cs typeface="Arial" panose="020B0604020202020204" pitchFamily="34" charset="0"/>
              </a:rPr>
              <a:t>Aliri</a:t>
            </a:r>
            <a:r>
              <a:rPr lang="ca-ES" sz="1000" dirty="0">
                <a:latin typeface="Arial" panose="020B0604020202020204" pitchFamily="34" charset="0"/>
                <a:cs typeface="Arial" panose="020B0604020202020204" pitchFamily="34" charset="0"/>
              </a:rPr>
              <a:t>, advocada, membre del CEA i el Comitè d'Ètica d’Investigació Clínica (CEIC).</a:t>
            </a:r>
          </a:p>
          <a:p>
            <a:pPr marL="184150" indent="-171450">
              <a:lnSpc>
                <a:spcPct val="15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a-ES" sz="1000" dirty="0">
                <a:latin typeface="Arial" panose="020B0604020202020204" pitchFamily="34" charset="0"/>
                <a:cs typeface="Arial" panose="020B0604020202020204" pitchFamily="34" charset="0"/>
              </a:rPr>
              <a:t>Anna González, cap de la Unitat d’Atenció a la Ciutadania del CSdM.</a:t>
            </a:r>
          </a:p>
          <a:p>
            <a:pPr>
              <a:lnSpc>
                <a:spcPct val="150000"/>
              </a:lnSpc>
            </a:pPr>
            <a:endParaRPr lang="ca-ES" sz="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ca-ES" sz="1000" b="1" dirty="0">
                <a:solidFill>
                  <a:srgbClr val="E3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13:00</a:t>
            </a:r>
            <a:r>
              <a:rPr lang="ca-E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000" b="1" spc="-45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Cloenda. Resum i conclusions</a:t>
            </a:r>
          </a:p>
          <a:p>
            <a:endParaRPr lang="ca-E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a-ES" sz="1000" spc="5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a-ES" sz="1000" spc="5" dirty="0">
              <a:solidFill>
                <a:srgbClr val="40749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-304800" y="-1"/>
            <a:ext cx="9601200" cy="257953"/>
          </a:xfrm>
          <a:prstGeom prst="rect">
            <a:avLst/>
          </a:prstGeom>
          <a:solidFill>
            <a:srgbClr val="40749B"/>
          </a:solidFill>
          <a:ln>
            <a:solidFill>
              <a:srgbClr val="4074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>
              <a:ln>
                <a:solidFill>
                  <a:srgbClr val="40749B"/>
                </a:solidFill>
              </a:ln>
              <a:noFill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-331740" y="6778756"/>
            <a:ext cx="9601200" cy="25795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>
              <a:ln>
                <a:solidFill>
                  <a:srgbClr val="40749B"/>
                </a:solidFill>
              </a:ln>
              <a:noFill/>
            </a:endParaRPr>
          </a:p>
        </p:txBody>
      </p:sp>
      <p:sp>
        <p:nvSpPr>
          <p:cNvPr id="9" name="object 2"/>
          <p:cNvSpPr txBox="1"/>
          <p:nvPr/>
        </p:nvSpPr>
        <p:spPr>
          <a:xfrm>
            <a:off x="533400" y="523888"/>
            <a:ext cx="3886200" cy="69531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just">
              <a:spcAft>
                <a:spcPts val="600"/>
              </a:spcAft>
            </a:pPr>
            <a:endParaRPr lang="ca-ES" sz="1400" b="1" dirty="0">
              <a:solidFill>
                <a:srgbClr val="F397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ca-ES" sz="1000" b="1" dirty="0">
                <a:solidFill>
                  <a:srgbClr val="E3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9.00 h. </a:t>
            </a:r>
            <a:r>
              <a:rPr lang="ca-ES" sz="1000" b="1" spc="-45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Recepció i lliurament de la documentació</a:t>
            </a:r>
          </a:p>
          <a:p>
            <a:pPr algn="just">
              <a:lnSpc>
                <a:spcPct val="150000"/>
              </a:lnSpc>
            </a:pPr>
            <a:endParaRPr lang="ca-ES" sz="500" b="1" spc="-45" dirty="0">
              <a:solidFill>
                <a:srgbClr val="40749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ca-ES" sz="1000" b="1" dirty="0">
                <a:solidFill>
                  <a:srgbClr val="E3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9.15 h. </a:t>
            </a:r>
            <a:r>
              <a:rPr lang="ca-ES" sz="1000" b="1" spc="-45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Inauguració</a:t>
            </a:r>
            <a:r>
              <a:rPr lang="ca-ES" sz="1000" b="1" spc="-45" dirty="0">
                <a:solidFill>
                  <a:srgbClr val="4074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ca-ES" sz="1000" b="1" dirty="0">
                <a:latin typeface="Arial" panose="020B0604020202020204" pitchFamily="34" charset="0"/>
                <a:cs typeface="Arial" panose="020B0604020202020204" pitchFamily="34" charset="0"/>
              </a:rPr>
              <a:t>Andreu Aloy, </a:t>
            </a:r>
            <a:r>
              <a:rPr lang="ca-ES" sz="1000" dirty="0">
                <a:latin typeface="Arial" panose="020B0604020202020204" pitchFamily="34" charset="0"/>
                <a:cs typeface="Arial" panose="020B0604020202020204" pitchFamily="34" charset="0"/>
              </a:rPr>
              <a:t>director de Planificació i Qualitat del Consorci Sanitari del Maresme (CSdM).</a:t>
            </a:r>
          </a:p>
          <a:p>
            <a:pPr algn="just">
              <a:lnSpc>
                <a:spcPct val="150000"/>
              </a:lnSpc>
            </a:pPr>
            <a:r>
              <a:rPr lang="ca-ES" sz="1000" b="1" dirty="0">
                <a:latin typeface="Arial" panose="020B0604020202020204" pitchFamily="34" charset="0"/>
                <a:cs typeface="Arial" panose="020B0604020202020204" pitchFamily="34" charset="0"/>
              </a:rPr>
              <a:t>Virginia Casado</a:t>
            </a:r>
            <a:r>
              <a:rPr lang="ca-ES" sz="1000" dirty="0">
                <a:latin typeface="Arial" panose="020B0604020202020204" pitchFamily="34" charset="0"/>
                <a:cs typeface="Arial" panose="020B0604020202020204" pitchFamily="34" charset="0"/>
              </a:rPr>
              <a:t>, presidenta del Comitè d’Ètica Assistencial (CEA). CSdM.</a:t>
            </a:r>
          </a:p>
          <a:p>
            <a:pPr algn="just">
              <a:lnSpc>
                <a:spcPct val="150000"/>
              </a:lnSpc>
            </a:pPr>
            <a:endParaRPr lang="ca-ES" sz="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ca-ES" sz="1000" b="1" dirty="0">
                <a:solidFill>
                  <a:srgbClr val="E3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9.30 h. </a:t>
            </a:r>
            <a:r>
              <a:rPr lang="ca-ES" sz="1000" b="1" spc="-45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Conferència</a:t>
            </a:r>
            <a:r>
              <a:rPr lang="ca-ES" sz="1000" b="1" spc="-45" dirty="0">
                <a:solidFill>
                  <a:srgbClr val="4074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a-ES" sz="1000" spc="5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ca-ES" sz="1000" b="1" dirty="0">
                <a:latin typeface="Arial" panose="020B0604020202020204" pitchFamily="34" charset="0"/>
                <a:cs typeface="Arial" panose="020B0604020202020204" pitchFamily="34" charset="0"/>
              </a:rPr>
              <a:t>La intimitat nuclear de l’ésser humà. Reptes ètics i confidencialitat.</a:t>
            </a:r>
            <a:endParaRPr lang="ca-ES" sz="1000" i="1" spc="-1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ca-ES" sz="1000" i="1" spc="-1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000" b="1" dirty="0">
                <a:latin typeface="Arial" panose="020B0604020202020204" pitchFamily="34" charset="0"/>
                <a:cs typeface="Arial" panose="020B0604020202020204" pitchFamily="34" charset="0"/>
              </a:rPr>
              <a:t>Moderador: </a:t>
            </a:r>
            <a:r>
              <a:rPr lang="ca-ES" sz="1000" spc="-1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Ramon Tous, metge internista jubilat de l’Hospital de Mataró i membre del CEA.</a:t>
            </a:r>
          </a:p>
          <a:p>
            <a:pPr marL="12700">
              <a:lnSpc>
                <a:spcPct val="150000"/>
              </a:lnSpc>
              <a:spcBef>
                <a:spcPts val="5"/>
              </a:spcBef>
              <a:spcAft>
                <a:spcPts val="600"/>
              </a:spcAft>
            </a:pPr>
            <a:r>
              <a:rPr lang="ca-ES" sz="1000" b="1" dirty="0">
                <a:latin typeface="Arial" panose="020B0604020202020204" pitchFamily="34" charset="0"/>
                <a:cs typeface="Arial" panose="020B0604020202020204" pitchFamily="34" charset="0"/>
              </a:rPr>
              <a:t>Ponent: </a:t>
            </a:r>
            <a:r>
              <a:rPr lang="ca-ES" sz="1000" dirty="0">
                <a:latin typeface="Arial" panose="020B0604020202020204" pitchFamily="34" charset="0"/>
                <a:cs typeface="Arial" panose="020B0604020202020204" pitchFamily="34" charset="0"/>
              </a:rPr>
              <a:t>Joan </a:t>
            </a:r>
            <a:r>
              <a:rPr lang="ca-ES" sz="1000" dirty="0" err="1">
                <a:latin typeface="Arial" panose="020B0604020202020204" pitchFamily="34" charset="0"/>
                <a:cs typeface="Arial" panose="020B0604020202020204" pitchFamily="34" charset="0"/>
              </a:rPr>
              <a:t>Canimas</a:t>
            </a:r>
            <a:r>
              <a:rPr lang="ca-ES" sz="10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ca-ES" dirty="0"/>
              <a:t> </a:t>
            </a:r>
            <a:r>
              <a:rPr lang="ca-ES" sz="1000" dirty="0">
                <a:latin typeface="Arial" panose="020B0604020202020204" pitchFamily="34" charset="0"/>
                <a:cs typeface="Arial" panose="020B0604020202020204" pitchFamily="34" charset="0"/>
              </a:rPr>
              <a:t>doctor en filosofia. </a:t>
            </a:r>
            <a:r>
              <a:rPr lang="es-ES" sz="1000" dirty="0" err="1">
                <a:latin typeface="Arial" panose="020B0604020202020204" pitchFamily="34" charset="0"/>
                <a:cs typeface="Arial" panose="020B0604020202020204" pitchFamily="34" charset="0"/>
              </a:rPr>
              <a:t>Màster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 en </a:t>
            </a:r>
            <a:r>
              <a:rPr lang="es-ES" sz="1000" dirty="0" err="1">
                <a:latin typeface="Arial" panose="020B0604020202020204" pitchFamily="34" charset="0"/>
                <a:cs typeface="Arial" panose="020B0604020202020204" pitchFamily="34" charset="0"/>
              </a:rPr>
              <a:t>bioètica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s-ES" sz="1000" dirty="0" err="1">
                <a:latin typeface="Arial" panose="020B0604020202020204" pitchFamily="34" charset="0"/>
                <a:cs typeface="Arial" panose="020B0604020202020204" pitchFamily="34" charset="0"/>
              </a:rPr>
              <a:t>dret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ES" sz="1000" dirty="0" err="1">
                <a:latin typeface="Arial" panose="020B0604020202020204" pitchFamily="34" charset="0"/>
                <a:cs typeface="Arial" panose="020B0604020202020204" pitchFamily="34" charset="0"/>
              </a:rPr>
              <a:t>Expert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 en </a:t>
            </a:r>
            <a:r>
              <a:rPr lang="es-ES" sz="1000" dirty="0" err="1">
                <a:latin typeface="Arial" panose="020B0604020202020204" pitchFamily="34" charset="0"/>
                <a:cs typeface="Arial" panose="020B0604020202020204" pitchFamily="34" charset="0"/>
              </a:rPr>
              <a:t>ètica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 aplicada. </a:t>
            </a:r>
            <a:r>
              <a:rPr lang="es-ES" sz="1000" dirty="0" err="1">
                <a:latin typeface="Arial" panose="020B0604020202020204" pitchFamily="34" charset="0"/>
                <a:cs typeface="Arial" panose="020B0604020202020204" pitchFamily="34" charset="0"/>
              </a:rPr>
              <a:t>Professor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000" dirty="0" err="1">
                <a:latin typeface="Arial" panose="020B0604020202020204" pitchFamily="34" charset="0"/>
                <a:cs typeface="Arial" panose="020B0604020202020204" pitchFamily="34" charset="0"/>
              </a:rPr>
              <a:t>jubilat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s-ES" sz="1000" dirty="0" err="1">
                <a:latin typeface="Arial" panose="020B0604020202020204" pitchFamily="34" charset="0"/>
                <a:cs typeface="Arial" panose="020B0604020202020204" pitchFamily="34" charset="0"/>
              </a:rPr>
              <a:t>Universitat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 de Girona i </a:t>
            </a:r>
            <a:r>
              <a:rPr lang="es-ES" sz="1000" dirty="0" err="1">
                <a:latin typeface="Arial" panose="020B0604020202020204" pitchFamily="34" charset="0"/>
                <a:cs typeface="Arial" panose="020B0604020202020204" pitchFamily="34" charset="0"/>
              </a:rPr>
              <a:t>actualment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000" dirty="0" err="1">
                <a:latin typeface="Arial" panose="020B0604020202020204" pitchFamily="34" charset="0"/>
                <a:cs typeface="Arial" panose="020B0604020202020204" pitchFamily="34" charset="0"/>
              </a:rPr>
              <a:t>professor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000" dirty="0" err="1">
                <a:latin typeface="Arial" panose="020B0604020202020204" pitchFamily="34" charset="0"/>
                <a:cs typeface="Arial" panose="020B0604020202020204" pitchFamily="34" charset="0"/>
              </a:rPr>
              <a:t>col·laborador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s-ES" sz="1000" dirty="0" err="1">
                <a:latin typeface="Arial" panose="020B0604020202020204" pitchFamily="34" charset="0"/>
                <a:cs typeface="Arial" panose="020B0604020202020204" pitchFamily="34" charset="0"/>
              </a:rPr>
              <a:t>Universitat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000" dirty="0" err="1">
                <a:latin typeface="Arial" panose="020B0604020202020204" pitchFamily="34" charset="0"/>
                <a:cs typeface="Arial" panose="020B0604020202020204" pitchFamily="34" charset="0"/>
              </a:rPr>
              <a:t>Oberta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 de Catalunya. </a:t>
            </a:r>
            <a:r>
              <a:rPr lang="es-ES" sz="1000" dirty="0" err="1">
                <a:latin typeface="Arial" panose="020B0604020202020204" pitchFamily="34" charset="0"/>
                <a:cs typeface="Arial" panose="020B0604020202020204" pitchFamily="34" charset="0"/>
              </a:rPr>
              <a:t>Membre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s-ES" sz="1000" dirty="0" err="1">
                <a:latin typeface="Arial" panose="020B0604020202020204" pitchFamily="34" charset="0"/>
                <a:cs typeface="Arial" panose="020B0604020202020204" pitchFamily="34" charset="0"/>
              </a:rPr>
              <a:t>Comitè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000" dirty="0" err="1">
                <a:latin typeface="Arial" panose="020B0604020202020204" pitchFamily="34" charset="0"/>
                <a:cs typeface="Arial" panose="020B0604020202020204" pitchFamily="34" charset="0"/>
              </a:rPr>
              <a:t>d'Ètica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000" dirty="0" err="1">
                <a:latin typeface="Arial" panose="020B0604020202020204" pitchFamily="34" charset="0"/>
                <a:cs typeface="Arial" panose="020B0604020202020204" pitchFamily="34" charset="0"/>
              </a:rPr>
              <a:t>dels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 Serveis </a:t>
            </a:r>
            <a:r>
              <a:rPr lang="es-ES" sz="1000" dirty="0" err="1">
                <a:latin typeface="Arial" panose="020B0604020202020204" pitchFamily="34" charset="0"/>
                <a:cs typeface="Arial" panose="020B0604020202020204" pitchFamily="34" charset="0"/>
              </a:rPr>
              <a:t>Socials</a:t>
            </a:r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 de Catalunya.</a:t>
            </a:r>
            <a:endParaRPr lang="ca-E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ts val="5"/>
              </a:spcBef>
              <a:spcAft>
                <a:spcPts val="600"/>
              </a:spcAft>
            </a:pPr>
            <a:r>
              <a:rPr lang="ca-ES" sz="1000" b="1" dirty="0">
                <a:solidFill>
                  <a:srgbClr val="E3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10.30 h. </a:t>
            </a:r>
            <a:r>
              <a:rPr lang="ca-ES" sz="1000" b="1" spc="-45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Descans – cafè</a:t>
            </a:r>
          </a:p>
          <a:p>
            <a:pPr>
              <a:lnSpc>
                <a:spcPct val="150000"/>
              </a:lnSpc>
            </a:pPr>
            <a:r>
              <a:rPr lang="ca-ES" sz="1000" b="1" dirty="0">
                <a:solidFill>
                  <a:srgbClr val="E3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11.00 h. </a:t>
            </a:r>
            <a:r>
              <a:rPr lang="ca-ES" sz="1000" b="1" spc="-45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Taula</a:t>
            </a:r>
            <a:r>
              <a:rPr lang="ca-ES" sz="1000" b="1" spc="-45" dirty="0">
                <a:solidFill>
                  <a:srgbClr val="4074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000" b="1" spc="-45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rodona</a:t>
            </a:r>
          </a:p>
          <a:p>
            <a:pPr>
              <a:lnSpc>
                <a:spcPct val="150000"/>
              </a:lnSpc>
            </a:pPr>
            <a:r>
              <a:rPr lang="ca-ES" sz="1000" b="1" dirty="0">
                <a:latin typeface="Arial" panose="020B0604020202020204" pitchFamily="34" charset="0"/>
                <a:cs typeface="Arial" panose="020B0604020202020204" pitchFamily="34" charset="0"/>
              </a:rPr>
              <a:t>Taula rodona: Intimitat i confidencialitat al nostre entorn assistencial.</a:t>
            </a:r>
          </a:p>
          <a:p>
            <a:pPr>
              <a:lnSpc>
                <a:spcPct val="150000"/>
              </a:lnSpc>
            </a:pPr>
            <a:r>
              <a:rPr lang="ca-ES" sz="1000" b="1" dirty="0">
                <a:latin typeface="Arial" panose="020B0604020202020204" pitchFamily="34" charset="0"/>
                <a:cs typeface="Arial" panose="020B0604020202020204" pitchFamily="34" charset="0"/>
              </a:rPr>
              <a:t>Moderadora</a:t>
            </a:r>
            <a:r>
              <a:rPr lang="ca-ES" sz="1000" dirty="0">
                <a:latin typeface="Arial" panose="020B0604020202020204" pitchFamily="34" charset="0"/>
                <a:cs typeface="Arial" panose="020B0604020202020204" pitchFamily="34" charset="0"/>
              </a:rPr>
              <a:t>: Virginia Casado. Metgessa neuròloga del Servei de Neurologia de l’Hospital de Mataró i presidenta del CEA. CSdM.</a:t>
            </a:r>
          </a:p>
          <a:p>
            <a:pPr marL="12700">
              <a:lnSpc>
                <a:spcPct val="150000"/>
              </a:lnSpc>
              <a:spcBef>
                <a:spcPts val="5"/>
              </a:spcBef>
              <a:spcAft>
                <a:spcPts val="600"/>
              </a:spcAft>
            </a:pPr>
            <a:endParaRPr lang="ca-ES" sz="1000" b="1" spc="-45" dirty="0">
              <a:solidFill>
                <a:srgbClr val="40749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a-E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a-ES" sz="1000" spc="5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a-ES" sz="1000" spc="5" dirty="0">
              <a:solidFill>
                <a:srgbClr val="40749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2"/>
          <p:cNvSpPr txBox="1"/>
          <p:nvPr/>
        </p:nvSpPr>
        <p:spPr>
          <a:xfrm>
            <a:off x="533400" y="445968"/>
            <a:ext cx="3886200" cy="520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ca-ES" b="1" dirty="0">
                <a:solidFill>
                  <a:srgbClr val="F397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PROGRAMA</a:t>
            </a:r>
          </a:p>
          <a:p>
            <a:endParaRPr lang="ca-ES" sz="1000" spc="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3"/>
          <p:cNvSpPr txBox="1"/>
          <p:nvPr/>
        </p:nvSpPr>
        <p:spPr>
          <a:xfrm>
            <a:off x="4959481" y="4855985"/>
            <a:ext cx="3825840" cy="2180724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1000" b="1" dirty="0">
                <a:solidFill>
                  <a:srgbClr val="F397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Inscripcions</a:t>
            </a:r>
          </a:p>
          <a:p>
            <a:pPr algn="just"/>
            <a:r>
              <a:rPr lang="ca-ES" sz="1000" spc="-60" dirty="0">
                <a:solidFill>
                  <a:srgbClr val="4074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Formació Continua del CSdM: </a:t>
            </a:r>
          </a:p>
          <a:p>
            <a:pPr algn="just"/>
            <a:r>
              <a:rPr lang="ca-ES" sz="1000" spc="-5" dirty="0">
                <a:solidFill>
                  <a:srgbClr val="4074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formacio@csdm.cat | Tel. 937 417 700, ext. 1196</a:t>
            </a:r>
          </a:p>
          <a:p>
            <a:pPr algn="just"/>
            <a:endParaRPr lang="ca-ES" sz="1000" spc="-5" dirty="0">
              <a:solidFill>
                <a:srgbClr val="40749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ca-ES" sz="1000" spc="-5" dirty="0">
                <a:solidFill>
                  <a:srgbClr val="40749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dades personals seran incloses en un fitxer del qual és titular i responsable formacio@csdm.cat, amb l'objectiu d'utilitzar-lo, única i exclusivament, per als fins que se sol·liciten. Podeu exercir el vostre dret a accés, rectificació, oposició i cancel·lació, previstos per la llei adreçant-vos a formacio@csdm.cat.</a:t>
            </a:r>
          </a:p>
          <a:p>
            <a:pPr algn="just"/>
            <a:endParaRPr lang="ca-ES" sz="1050" spc="-5" dirty="0">
              <a:solidFill>
                <a:srgbClr val="40749B"/>
              </a:solidFill>
              <a:latin typeface="Arial MT"/>
              <a:cs typeface="Arial MT"/>
            </a:endParaRPr>
          </a:p>
          <a:p>
            <a:pPr algn="just"/>
            <a:endParaRPr lang="ca-ES" sz="1400" b="1" dirty="0">
              <a:solidFill>
                <a:srgbClr val="F3974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50000"/>
              </a:lnSpc>
              <a:spcBef>
                <a:spcPts val="434"/>
              </a:spcBef>
            </a:pPr>
            <a:endParaRPr lang="it-IT" sz="1050" spc="5" dirty="0">
              <a:solidFill>
                <a:srgbClr val="40749B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1953</TotalTime>
  <Words>633</Words>
  <Application>Microsoft Office PowerPoint</Application>
  <PresentationFormat>Presentació en pantalla (4:3)</PresentationFormat>
  <Paragraphs>47</Paragraphs>
  <Slides>2</Slides>
  <Notes>1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3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2</vt:i4>
      </vt:variant>
    </vt:vector>
  </HeadingPairs>
  <TitlesOfParts>
    <vt:vector size="6" baseType="lpstr">
      <vt:lpstr>Arial</vt:lpstr>
      <vt:lpstr>Arial MT</vt:lpstr>
      <vt:lpstr>Calibri</vt:lpstr>
      <vt:lpstr>Office Theme</vt:lpstr>
      <vt:lpstr> </vt:lpstr>
      <vt:lpstr>Presentació del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Olea Olivencia, Daniel</dc:creator>
  <cp:lastModifiedBy>Romà Garrido Puig</cp:lastModifiedBy>
  <cp:revision>130</cp:revision>
  <cp:lastPrinted>2022-06-08T09:31:19Z</cp:lastPrinted>
  <dcterms:created xsi:type="dcterms:W3CDTF">2022-05-11T08:44:33Z</dcterms:created>
  <dcterms:modified xsi:type="dcterms:W3CDTF">2025-09-12T11:35:39Z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2022-03-31T00:00:00Z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2022-05-11T00:00:00Z</vt:filetime>
  </property>
</Properties>
</file>